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77" r:id="rId2"/>
    <p:sldId id="267" r:id="rId3"/>
    <p:sldId id="278" r:id="rId4"/>
    <p:sldId id="280" r:id="rId5"/>
    <p:sldId id="281" r:id="rId6"/>
    <p:sldId id="283" r:id="rId7"/>
    <p:sldId id="285" r:id="rId8"/>
    <p:sldId id="286" r:id="rId9"/>
    <p:sldId id="287" r:id="rId10"/>
    <p:sldId id="288" r:id="rId11"/>
    <p:sldId id="289" r:id="rId12"/>
    <p:sldId id="290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2" r:id="rId23"/>
    <p:sldId id="300" r:id="rId24"/>
  </p:sldIdLst>
  <p:sldSz cx="12192000" cy="6858000"/>
  <p:notesSz cx="6858000" cy="9144000"/>
  <p:defaultTextStyle>
    <a:defPPr rtl="0">
      <a:defRPr lang="ko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B301B821-A1FF-4177-AEE7-76D212191A09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DCAF9ED-07DC-4A11-8D7F-57B35C25682E}" styleName="Medium Style 1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979" autoAdjust="0"/>
    <p:restoredTop sz="96834" autoAdjust="0"/>
  </p:normalViewPr>
  <p:slideViewPr>
    <p:cSldViewPr snapToGrid="0">
      <p:cViewPr>
        <p:scale>
          <a:sx n="50" d="100"/>
          <a:sy n="50" d="100"/>
        </p:scale>
        <p:origin x="2165" y="960"/>
      </p:cViewPr>
      <p:guideLst>
        <p:guide pos="3840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280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8FB9772-F6AB-4781-888B-FD8798DAD125}" type="datetime4">
              <a:rPr lang="ko-KR" altLang="en-US" smtClean="0">
                <a:latin typeface="바탕" panose="02030600000101010101" pitchFamily="18" charset="-127"/>
                <a:ea typeface="바탕" panose="02030600000101010101" pitchFamily="18" charset="-127"/>
              </a:rPr>
              <a:t>2018년 6월 9일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2840BD58-3BFF-4EAF-BB8B-AC67FE801E47}" type="slidenum">
              <a:rPr lang="en-US" altLang="ko-KR" smtClean="0">
                <a:latin typeface="바탕" panose="02030600000101010101" pitchFamily="18" charset="-127"/>
                <a:ea typeface="바탕" panose="02030600000101010101" pitchFamily="18" charset="-127"/>
              </a:rPr>
              <a:t>‹#›</a:t>
            </a:fld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059436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A3E1411-DFC6-4362-9AF7-3E0AB6BD4A88}" type="datetime4">
              <a:rPr lang="ko-KR" altLang="en-US" smtClean="0"/>
              <a:pPr/>
              <a:t>2018년 6월 9일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ko-KR" altLang="en-US" noProof="0" dirty="0"/>
              <a:t>마스터 텍스트 스타일을 편집하려면 클릭하세요</a:t>
            </a:r>
            <a:r>
              <a:rPr lang="en-US" altLang="ko-KR" noProof="0" dirty="0"/>
              <a:t>.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endParaRPr lang="ko-KR" altLang="en-US" noProof="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68322CDD-9D6C-4F63-9EC2-648226624108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510265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바탕" panose="02030600000101010101" pitchFamily="18" charset="-127"/>
        <a:ea typeface="바탕" panose="02030600000101010101" pitchFamily="18" charset="-127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en-US" altLang="ko-KR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454648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68322CDD-9D6C-4F63-9EC2-648226624108}" type="slidenum">
              <a:rPr lang="en-US" altLang="ko-KR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95254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066800" y="2606040"/>
            <a:ext cx="10058400" cy="2743200"/>
          </a:xfrm>
        </p:spPr>
        <p:txBody>
          <a:bodyPr rtlCol="0" anchor="b">
            <a:normAutofit/>
          </a:bodyPr>
          <a:lstStyle>
            <a:lvl1pPr algn="l">
              <a:lnSpc>
                <a:spcPct val="80000"/>
              </a:lnSpc>
              <a:defRPr sz="6800">
                <a:solidFill>
                  <a:schemeClr val="tx1"/>
                </a:solidFill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066800" y="5360437"/>
            <a:ext cx="10058400" cy="365760"/>
          </a:xfrm>
        </p:spPr>
        <p:txBody>
          <a:bodyPr rtlCol="0">
            <a:normAutofit/>
          </a:bodyPr>
          <a:lstStyle>
            <a:lvl1pPr marL="0" indent="0" algn="l">
              <a:spcBef>
                <a:spcPts val="0"/>
              </a:spcBef>
              <a:buNone/>
              <a:defRPr sz="2000" b="1" cap="all" baseline="0">
                <a:solidFill>
                  <a:schemeClr val="accent1">
                    <a:lumMod val="75000"/>
                  </a:schemeClr>
                </a:solidFill>
                <a:effectLst/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/>
              <a:t>클릭하여 마스터 부제목 스타일 편집</a:t>
            </a:r>
            <a:endParaRPr lang="ko-KR" altLang="en-US" noProof="0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5888736"/>
            <a:ext cx="12192000" cy="109728"/>
          </a:xfrm>
          <a:prstGeom prst="rect">
            <a:avLst/>
          </a:prstGeom>
          <a:ln>
            <a:noFill/>
          </a:ln>
          <a:effectLst>
            <a:outerShdw blurRad="25400" dist="25400" dir="54000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8862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823754CB-300D-475B-B48E-E050C882DBC8}" type="datetime4">
              <a:rPr lang="ko-KR" altLang="en-US" smtClean="0"/>
              <a:pPr/>
              <a:t>2018년 6월 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77154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9525000" y="382230"/>
            <a:ext cx="1371600" cy="5561369"/>
          </a:xfrm>
        </p:spPr>
        <p:txBody>
          <a:bodyPr vert="eaVert"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1295400" y="382230"/>
            <a:ext cx="7863840" cy="5561370"/>
          </a:xfrm>
        </p:spPr>
        <p:txBody>
          <a:bodyPr vert="eaVert" rtlCol="0"/>
          <a:lstStyle/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3D9F68F1-B635-4003-81EE-14E948066C30}" type="datetime4">
              <a:rPr lang="ko-KR" altLang="en-US" smtClean="0"/>
              <a:pPr/>
              <a:t>2018년 6월 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524635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/>
              <a:t>마스터 제목 스타일 편집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/>
              <a:t>마스터 텍스트 스타일 편집</a:t>
            </a:r>
          </a:p>
          <a:p>
            <a:pPr lvl="1" rtl="0"/>
            <a:r>
              <a:rPr lang="ko-KR" altLang="en-US"/>
              <a:t>둘째 수준</a:t>
            </a:r>
          </a:p>
          <a:p>
            <a:pPr lvl="2" rtl="0"/>
            <a:r>
              <a:rPr lang="ko-KR" altLang="en-US"/>
              <a:t>셋째 수준</a:t>
            </a:r>
          </a:p>
          <a:p>
            <a:pPr lvl="3" rtl="0"/>
            <a:r>
              <a:rPr lang="ko-KR" altLang="en-US"/>
              <a:t>넷째 수준</a:t>
            </a:r>
          </a:p>
          <a:p>
            <a:pPr lvl="4" rtl="0"/>
            <a:r>
              <a:rPr lang="ko-KR" altLang="en-US"/>
              <a:t>다섯째 수준</a:t>
            </a:r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dirty="0"/>
              <a:t>바닥글 추가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B30D7D2-63B7-4984-9EB0-6B80CAD9E2F7}" type="datetime4">
              <a:rPr lang="ko-KR" altLang="en-US" smtClean="0"/>
              <a:pPr/>
              <a:t>2018년 6월 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124441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66800" y="1565829"/>
            <a:ext cx="5943600" cy="4114800"/>
          </a:xfrm>
        </p:spPr>
        <p:txBody>
          <a:bodyPr rtlCol="0" anchor="b">
            <a:normAutofit/>
          </a:bodyPr>
          <a:lstStyle>
            <a:lvl1pPr>
              <a:lnSpc>
                <a:spcPct val="100000"/>
              </a:lnSpc>
              <a:defRPr sz="5400">
                <a:effectLst>
                  <a:outerShdw blurRad="38100" dist="25400" dir="18900000" algn="bl" rotWithShape="0">
                    <a:schemeClr val="bg1">
                      <a:alpha val="80000"/>
                    </a:schemeClr>
                  </a:outerShdw>
                </a:effectLst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066801" y="5682343"/>
            <a:ext cx="5943600" cy="718457"/>
          </a:xfrm>
        </p:spPr>
        <p:txBody>
          <a:bodyPr rtlCol="0">
            <a:normAutofit/>
          </a:bodyPr>
          <a:lstStyle>
            <a:lvl1pPr marL="0" indent="0">
              <a:spcBef>
                <a:spcPts val="0"/>
              </a:spcBef>
              <a:buNone/>
              <a:defRPr sz="2200" b="1" cap="all" baseline="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9" name="직사각형 8"/>
          <p:cNvSpPr/>
          <p:nvPr userDrawn="1"/>
        </p:nvSpPr>
        <p:spPr>
          <a:xfrm>
            <a:off x="7707084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1948" y="283"/>
            <a:ext cx="4427508" cy="6856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677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295400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4724400" cy="4117975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DBCF3EA5-A1FB-40CC-B1D4-B12C2BF6B70D}" type="datetime4">
              <a:rPr lang="ko-KR" altLang="en-US" smtClean="0"/>
              <a:pPr/>
              <a:t>2018년 6월 9일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45679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295400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67628" y="1828800"/>
            <a:ext cx="4727448" cy="641350"/>
          </a:xfrm>
        </p:spPr>
        <p:txBody>
          <a:bodyPr rtlCol="0" anchor="ctr">
            <a:normAutofit/>
          </a:bodyPr>
          <a:lstStyle>
            <a:lvl1pPr marL="0" indent="0">
              <a:spcBef>
                <a:spcPts val="0"/>
              </a:spcBef>
              <a:buNone/>
              <a:defRPr sz="2000" b="1" cap="all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69152" y="2470151"/>
            <a:ext cx="4727448" cy="3473450"/>
          </a:xfrm>
        </p:spPr>
        <p:txBody>
          <a:bodyPr rtlCol="0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B152445D-470D-4BC2-A996-1885984760BD}" type="datetime4">
              <a:rPr lang="ko-KR" altLang="en-US" smtClean="0"/>
              <a:pPr/>
              <a:t>2018년 6월 9일</a:t>
            </a:fld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7906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C68ABC07-D11C-4A79-850C-6EEF526B28CC}" type="datetime4">
              <a:rPr lang="ko-KR" altLang="en-US" smtClean="0"/>
              <a:pPr/>
              <a:t>2018년 6월 9일</a:t>
            </a:fld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389767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바닥글 추가</a:t>
            </a:r>
          </a:p>
        </p:txBody>
      </p:sp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/>
            </a:lvl1pPr>
          </a:lstStyle>
          <a:p>
            <a:fld id="{22B951C8-2F0E-47BB-9A94-1E370AEE562D}" type="datetime4">
              <a:rPr lang="ko-KR" altLang="en-US" smtClean="0"/>
              <a:pPr/>
              <a:t>2018년 6월 9일</a:t>
            </a:fld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E31375A4-56A4-47D6-9801-1991572033F7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14681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1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790302" y="685800"/>
            <a:ext cx="6126480" cy="5486400"/>
          </a:xfrm>
        </p:spPr>
        <p:txBody>
          <a:bodyPr rtlCol="0">
            <a:normAutofit/>
          </a:bodyPr>
          <a:lstStyle>
            <a:lvl1pPr>
              <a:defRPr sz="20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2pPr>
            <a:lvl3pPr>
              <a:defRPr sz="1600">
                <a:latin typeface="바탕" panose="02030600000101010101" pitchFamily="18" charset="-127"/>
                <a:ea typeface="바탕" panose="02030600000101010101" pitchFamily="18" charset="-127"/>
              </a:defRPr>
            </a:lvl3pPr>
            <a:lvl4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4pPr>
            <a:lvl5pPr>
              <a:defRPr sz="1400">
                <a:latin typeface="바탕" panose="02030600000101010101" pitchFamily="18" charset="-127"/>
                <a:ea typeface="바탕" panose="0203060000010101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  <a:p>
            <a:pPr lvl="1" rtl="0"/>
            <a:r>
              <a:rPr lang="ko-KR" altLang="en-US" noProof="0"/>
              <a:t>둘째 수준</a:t>
            </a:r>
          </a:p>
          <a:p>
            <a:pPr lvl="2" rtl="0"/>
            <a:r>
              <a:rPr lang="ko-KR" altLang="en-US" noProof="0"/>
              <a:t>셋째 수준</a:t>
            </a:r>
          </a:p>
          <a:p>
            <a:pPr lvl="3" rtl="0"/>
            <a:r>
              <a:rPr lang="ko-KR" altLang="en-US" noProof="0"/>
              <a:t>넷째 수준</a:t>
            </a:r>
          </a:p>
          <a:p>
            <a:pPr lvl="4" rtl="0"/>
            <a:r>
              <a:rPr lang="ko-KR" altLang="en-US" noProof="0"/>
              <a:t>다섯째 수준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10" name="직사각형 9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A8878FF0-17CE-4DA0-AE8B-9C3A18FBBFA7}" type="datetime4">
              <a:rPr lang="ko-KR" altLang="en-US" smtClean="0"/>
              <a:pPr/>
              <a:t>2018년 6월 9일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673741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hidden">
          <a:xfrm>
            <a:off x="7766439" y="283"/>
            <a:ext cx="4435717" cy="685628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229600" y="2514600"/>
            <a:ext cx="3474720" cy="1600200"/>
          </a:xfrm>
        </p:spPr>
        <p:txBody>
          <a:bodyPr rtlCol="0" anchor="b"/>
          <a:lstStyle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pPr rtl="0"/>
            <a:r>
              <a:rPr lang="ko-KR" altLang="en-US" noProof="0"/>
              <a:t>마스터 제목 스타일 편집</a:t>
            </a:r>
            <a:endParaRPr lang="ko-KR" altLang="en-US" noProof="0" dirty="0"/>
          </a:p>
        </p:txBody>
      </p:sp>
      <p:sp>
        <p:nvSpPr>
          <p:cNvPr id="3" name="그림 개체 틀 2" descr="이미지를 추가할 수 있는 빈 개체 틀입니다. 개체 틀을 클릭하고 추가할 이미지를 선택하세요."/>
          <p:cNvSpPr>
            <a:spLocks noGrp="1"/>
          </p:cNvSpPr>
          <p:nvPr>
            <p:ph type="pic" idx="1"/>
          </p:nvPr>
        </p:nvSpPr>
        <p:spPr>
          <a:xfrm>
            <a:off x="0" y="1325880"/>
            <a:ext cx="6858000" cy="4206240"/>
          </a:xfrm>
          <a:solidFill>
            <a:schemeClr val="bg2"/>
          </a:solidFill>
          <a:effectLst>
            <a:outerShdw blurRad="63500" sx="101000" sy="101000" algn="ctr" rotWithShape="0">
              <a:prstClr val="black">
                <a:alpha val="15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>
              <a:buNone/>
              <a:defRPr sz="24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/>
              <a:t>그림을 추가하려면 아이콘을 클릭하십시오</a:t>
            </a:r>
            <a:endParaRPr lang="ko-KR" altLang="en-US" noProof="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229600" y="4343400"/>
            <a:ext cx="3474720" cy="1188720"/>
          </a:xfrm>
        </p:spPr>
        <p:txBody>
          <a:bodyPr rtlCol="0">
            <a:normAutofit/>
          </a:bodyPr>
          <a:lstStyle>
            <a:lvl1pPr marL="0" indent="0">
              <a:spcBef>
                <a:spcPts val="800"/>
              </a:spcBef>
              <a:buNone/>
              <a:defRPr sz="1800">
                <a:latin typeface="바탕" panose="02030600000101010101" pitchFamily="18" charset="-127"/>
                <a:ea typeface="바탕" panose="0203060000010101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/>
              <a:t>마스터 텍스트 스타일 편집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 noProof="0" dirty="0"/>
              <a:t>바닥글 추가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D5A660B4-DA78-49B4-9B88-A9DF5C825F78}" type="datetime4">
              <a:rPr lang="ko-KR" altLang="en-US" smtClean="0"/>
              <a:pPr/>
              <a:t>2018년 6월 9일</a:t>
            </a:fld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>
              <a:defRPr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31375A4-56A4-47D6-9801-1991572033F7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1" name="직사각형 10"/>
          <p:cNvSpPr/>
          <p:nvPr userDrawn="1"/>
        </p:nvSpPr>
        <p:spPr>
          <a:xfrm>
            <a:off x="7711702" y="0"/>
            <a:ext cx="54864" cy="6858000"/>
          </a:xfrm>
          <a:prstGeom prst="rect">
            <a:avLst/>
          </a:prstGeom>
          <a:ln>
            <a:noFill/>
          </a:ln>
          <a:effectLst>
            <a:outerShdw blurRad="25400" dist="25400" algn="t" rotWithShape="0">
              <a:schemeClr val="bg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noProof="0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724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1295400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1828800"/>
            <a:ext cx="96012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dirty="0"/>
              <a:t>마스터 텍스트 스타일을 편집하려면 클릭하세요</a:t>
            </a:r>
            <a:r>
              <a:rPr lang="en-US" altLang="ko-KR" dirty="0"/>
              <a:t>.</a:t>
            </a:r>
          </a:p>
          <a:p>
            <a:pPr lvl="1" rtl="0"/>
            <a:r>
              <a:rPr lang="ko-KR" altLang="en-US" dirty="0"/>
              <a:t>둘째 수준</a:t>
            </a:r>
          </a:p>
          <a:p>
            <a:pPr lvl="2" rtl="0"/>
            <a:r>
              <a:rPr lang="ko-KR" altLang="en-US" dirty="0"/>
              <a:t>셋째 수준</a:t>
            </a:r>
          </a:p>
          <a:p>
            <a:pPr lvl="3" rtl="0"/>
            <a:r>
              <a:rPr lang="ko-KR" altLang="en-US" dirty="0"/>
              <a:t>넷째 수준</a:t>
            </a:r>
          </a:p>
          <a:p>
            <a:pPr lvl="4" rtl="0"/>
            <a:r>
              <a:rPr lang="ko-KR" altLang="en-US" dirty="0"/>
              <a:t>다섯째 수준</a:t>
            </a: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295400" y="6419462"/>
            <a:ext cx="5181600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r>
              <a:rPr lang="ko-KR" altLang="en-US"/>
              <a:t>바닥글 추가</a:t>
            </a:r>
            <a:endParaRPr lang="ko-KR" altLang="en-US" dirty="0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556170" y="6419462"/>
            <a:ext cx="1351383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C5178A32-A191-42EF-8810-004E9F42FEE7}" type="datetime4">
              <a:rPr lang="ko-KR" altLang="en-US" smtClean="0"/>
              <a:pPr/>
              <a:t>2018년 6월 9일</a:t>
            </a:fld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198358" y="6419462"/>
            <a:ext cx="698241" cy="23890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/>
                </a:solidFill>
                <a:latin typeface="바탕" panose="02030600000101010101" pitchFamily="18" charset="-127"/>
                <a:ea typeface="바탕" panose="02030600000101010101" pitchFamily="18" charset="-127"/>
              </a:defRPr>
            </a:lvl1pPr>
          </a:lstStyle>
          <a:p>
            <a:fld id="{E31375A4-56A4-47D6-9801-1991572033F7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0" y="6257036"/>
            <a:ext cx="12192000" cy="54864"/>
          </a:xfrm>
          <a:prstGeom prst="rect">
            <a:avLst/>
          </a:prstGeom>
          <a:ln>
            <a:noFill/>
          </a:ln>
          <a:effectLst>
            <a:innerShdw blurRad="25400" dist="12700" dir="16200000">
              <a:schemeClr val="accent1">
                <a:lumMod val="50000"/>
                <a:alpha val="50000"/>
              </a:scheme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바탕" panose="02030600000101010101" pitchFamily="18" charset="-127"/>
              <a:ea typeface="바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3259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1" kern="1200" cap="all" baseline="0">
          <a:solidFill>
            <a:schemeClr val="accent1"/>
          </a:solidFill>
          <a:effectLst>
            <a:outerShdw blurRad="38100" dist="25400" dir="18900000" algn="bl" rotWithShape="0">
              <a:schemeClr val="bg1">
                <a:alpha val="80000"/>
              </a:schemeClr>
            </a:outerShdw>
          </a:effectLst>
          <a:latin typeface="바탕" panose="02030600000101010101" pitchFamily="18" charset="-127"/>
          <a:ea typeface="바탕" panose="02030600000101010101" pitchFamily="18" charset="-127"/>
          <a:cs typeface="+mj-cs"/>
        </a:defRPr>
      </a:lvl1pPr>
    </p:titleStyle>
    <p:bodyStyle>
      <a:lvl1pPr marL="274320" indent="-228600" algn="l" defTabSz="914400" rtl="0" eaLnBrk="1" latinLnBrk="1" hangingPunct="1">
        <a:lnSpc>
          <a:spcPct val="90000"/>
        </a:lnSpc>
        <a:spcBef>
          <a:spcPts val="18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1pPr>
      <a:lvl2pPr marL="594360" indent="-228600" algn="l" defTabSz="9144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2pPr>
      <a:lvl3pPr marL="9144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3pPr>
      <a:lvl4pPr marL="1234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4pPr>
      <a:lvl5pPr marL="155448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바탕" panose="02030600000101010101" pitchFamily="18" charset="-127"/>
          <a:ea typeface="바탕" panose="02030600000101010101" pitchFamily="18" charset="-127"/>
          <a:cs typeface="+mn-cs"/>
        </a:defRPr>
      </a:lvl5pPr>
      <a:lvl6pPr marL="182880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377440" indent="-22860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423160" indent="0" algn="l" defTabSz="914400" rtl="0" eaLnBrk="1" latinLnBrk="1" hangingPunct="1">
        <a:lnSpc>
          <a:spcPct val="90000"/>
        </a:lnSpc>
        <a:spcBef>
          <a:spcPts val="800"/>
        </a:spcBef>
        <a:buClr>
          <a:schemeClr val="accent1"/>
        </a:buClr>
        <a:buFont typeface="Arial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10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2333538" y="1744910"/>
            <a:ext cx="7229912" cy="877908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en-US" altLang="ko-KR" sz="4400" dirty="0">
                <a:latin typeface="Cambria" panose="02040503050406030204" pitchFamily="18" charset="0"/>
                <a:ea typeface="바탕" panose="02030600000101010101" pitchFamily="18" charset="-127"/>
                <a:sym typeface="Cambria" panose="02040503050406030204" pitchFamily="18" charset="0"/>
              </a:rPr>
              <a:t>Software </a:t>
            </a:r>
            <a:r>
              <a:rPr lang="en-US" altLang="ko-KR" sz="4400" dirty="0" err="1">
                <a:latin typeface="Cambria" panose="02040503050406030204" pitchFamily="18" charset="0"/>
                <a:ea typeface="바탕" panose="02030600000101010101" pitchFamily="18" charset="-127"/>
                <a:sym typeface="Cambria" panose="02040503050406030204" pitchFamily="18" charset="0"/>
              </a:rPr>
              <a:t>Enginerring</a:t>
            </a:r>
            <a:br>
              <a:rPr lang="en-US" altLang="ko-KR" sz="4400" dirty="0">
                <a:latin typeface="Cambria" panose="02040503050406030204" pitchFamily="18" charset="0"/>
                <a:ea typeface="바탕" panose="02030600000101010101" pitchFamily="18" charset="-127"/>
                <a:sym typeface="Cambria" panose="02040503050406030204" pitchFamily="18" charset="0"/>
              </a:rPr>
            </a:br>
            <a:br>
              <a:rPr lang="en-US" altLang="ko-KR" sz="4400" dirty="0">
                <a:latin typeface="Cambria" panose="02040503050406030204" pitchFamily="18" charset="0"/>
                <a:ea typeface="바탕" panose="02030600000101010101" pitchFamily="18" charset="-127"/>
                <a:sym typeface="Cambria" panose="02040503050406030204" pitchFamily="18" charset="0"/>
              </a:rPr>
            </a:br>
            <a:r>
              <a:rPr lang="en-US" altLang="ko-KR" sz="4400" dirty="0">
                <a:latin typeface="Cambria" panose="02040503050406030204" pitchFamily="18" charset="0"/>
                <a:ea typeface="바탕" panose="02030600000101010101" pitchFamily="18" charset="-127"/>
                <a:sym typeface="Cambria" panose="02040503050406030204" pitchFamily="18" charset="0"/>
              </a:rPr>
              <a:t>  </a:t>
            </a:r>
            <a:r>
              <a:rPr lang="en-US" altLang="ko-KR" sz="4400" dirty="0" err="1">
                <a:latin typeface="Cambria" panose="02040503050406030204" pitchFamily="18" charset="0"/>
                <a:ea typeface="바탕" panose="02030600000101010101" pitchFamily="18" charset="-127"/>
                <a:sym typeface="Cambria" panose="02040503050406030204" pitchFamily="18" charset="0"/>
              </a:rPr>
              <a:t>Simplemerge</a:t>
            </a:r>
            <a:endParaRPr lang="ko-KR" altLang="en-US" sz="4400" dirty="0">
              <a:latin typeface="Cambria" panose="02040503050406030204" pitchFamily="18" charset="0"/>
              <a:ea typeface="바탕" panose="02030600000101010101" pitchFamily="18" charset="-127"/>
              <a:sym typeface="Cambria" panose="02040503050406030204" pitchFamily="18" charset="0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563450" y="4546833"/>
            <a:ext cx="1879133" cy="566968"/>
          </a:xfrm>
        </p:spPr>
        <p:txBody>
          <a:bodyPr rtlCol="0">
            <a:normAutofit/>
          </a:bodyPr>
          <a:lstStyle/>
          <a:p>
            <a:pPr rtl="0"/>
            <a:r>
              <a:rPr lang="en-US" altLang="ko-KR" sz="3200" dirty="0">
                <a:solidFill>
                  <a:schemeClr val="accent1">
                    <a:lumMod val="75000"/>
                  </a:schemeClr>
                </a:solidFill>
                <a:latin typeface="Cambria" panose="02040503050406030204" pitchFamily="18" charset="0"/>
                <a:ea typeface="바탕" panose="02030600000101010101" pitchFamily="18" charset="-127"/>
                <a:sym typeface="Cambria" panose="02040503050406030204" pitchFamily="18" charset="0"/>
              </a:rPr>
              <a:t>Team 18</a:t>
            </a:r>
            <a:endParaRPr lang="ko-KR" altLang="en-US" sz="3200" dirty="0">
              <a:solidFill>
                <a:schemeClr val="accent1">
                  <a:lumMod val="75000"/>
                </a:schemeClr>
              </a:solidFill>
              <a:latin typeface="Cambria" panose="02040503050406030204" pitchFamily="18" charset="0"/>
              <a:ea typeface="바탕" panose="02030600000101010101" pitchFamily="18" charset="-127"/>
              <a:sym typeface="Cambria" panose="02040503050406030204" pitchFamily="18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55104B-0BB3-4C01-BD2B-A0B8271C2A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9376" y="2061933"/>
            <a:ext cx="510621" cy="510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6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3" name="AutoShape 2" descr="mvc model patternì ëí ì´ë¯¸ì§ ê²ìê²°ê³¼">
            <a:extLst>
              <a:ext uri="{FF2B5EF4-FFF2-40B4-BE49-F238E27FC236}">
                <a16:creationId xmlns:a16="http://schemas.microsoft.com/office/drawing/2014/main" id="{71A32324-5F7F-43AB-BF39-748307F7BA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8C0C66-02FE-429A-A928-B109CF9B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055339"/>
            <a:ext cx="4833769" cy="1423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7737D2-B4C4-4364-915D-B137D945D936}"/>
              </a:ext>
            </a:extLst>
          </p:cNvPr>
          <p:cNvSpPr txBox="1"/>
          <p:nvPr/>
        </p:nvSpPr>
        <p:spPr>
          <a:xfrm>
            <a:off x="5728447" y="1055339"/>
            <a:ext cx="58360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Pop up when user clicks load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000" dirty="0"/>
              <a:t>       Find Button : Search text files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User can search text files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245AC48-130D-43DA-B475-07AF0D7CA130}"/>
              </a:ext>
            </a:extLst>
          </p:cNvPr>
          <p:cNvSpPr/>
          <p:nvPr/>
        </p:nvSpPr>
        <p:spPr>
          <a:xfrm>
            <a:off x="4845966" y="1406331"/>
            <a:ext cx="694222" cy="721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A70E2-EBF0-4276-8AD6-BC425133A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04" y="1689717"/>
            <a:ext cx="243861" cy="243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B43153-835D-4C4F-BCE6-35EE11FAE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851106"/>
            <a:ext cx="4833769" cy="32531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924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3" name="AutoShape 2" descr="mvc model patternì ëí ì´ë¯¸ì§ ê²ìê²°ê³¼">
            <a:extLst>
              <a:ext uri="{FF2B5EF4-FFF2-40B4-BE49-F238E27FC236}">
                <a16:creationId xmlns:a16="http://schemas.microsoft.com/office/drawing/2014/main" id="{71A32324-5F7F-43AB-BF39-748307F7BA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8C0C66-02FE-429A-A928-B109CF9B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055339"/>
            <a:ext cx="4833769" cy="1423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7737D2-B4C4-4364-915D-B137D945D936}"/>
              </a:ext>
            </a:extLst>
          </p:cNvPr>
          <p:cNvSpPr txBox="1"/>
          <p:nvPr/>
        </p:nvSpPr>
        <p:spPr>
          <a:xfrm>
            <a:off x="5728447" y="1055339"/>
            <a:ext cx="583602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Pop up when user clicks load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000" dirty="0"/>
              <a:t>       Find Button : Search text files</a:t>
            </a:r>
          </a:p>
          <a:p>
            <a:endParaRPr lang="en-US" altLang="ko-KR" sz="2000" dirty="0"/>
          </a:p>
          <a:p>
            <a:r>
              <a:rPr lang="en-US" altLang="ko-KR" sz="2000" dirty="0"/>
              <a:t>       OK Button</a:t>
            </a:r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User can search text files</a:t>
            </a: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245AC48-130D-43DA-B475-07AF0D7CA130}"/>
              </a:ext>
            </a:extLst>
          </p:cNvPr>
          <p:cNvSpPr/>
          <p:nvPr/>
        </p:nvSpPr>
        <p:spPr>
          <a:xfrm>
            <a:off x="4845966" y="1406331"/>
            <a:ext cx="694222" cy="721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A70E2-EBF0-4276-8AD6-BC425133A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04" y="1689717"/>
            <a:ext cx="243861" cy="243861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DB43153-835D-4C4F-BCE6-35EE11FAE0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2851106"/>
            <a:ext cx="4833769" cy="32531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B463CDD-3FA2-47FE-A61C-CC3A93A1B38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4005" y="4793497"/>
            <a:ext cx="4450466" cy="1310754"/>
          </a:xfrm>
          <a:prstGeom prst="rect">
            <a:avLst/>
          </a:prstGeom>
        </p:spPr>
      </p:pic>
      <p:sp>
        <p:nvSpPr>
          <p:cNvPr id="10" name="화살표: 오른쪽 9">
            <a:extLst>
              <a:ext uri="{FF2B5EF4-FFF2-40B4-BE49-F238E27FC236}">
                <a16:creationId xmlns:a16="http://schemas.microsoft.com/office/drawing/2014/main" id="{94C8BEAF-40EF-4FB9-A0D5-1C2D30924ABD}"/>
              </a:ext>
            </a:extLst>
          </p:cNvPr>
          <p:cNvSpPr/>
          <p:nvPr/>
        </p:nvSpPr>
        <p:spPr>
          <a:xfrm>
            <a:off x="5602943" y="5253318"/>
            <a:ext cx="1264024" cy="53788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2DF2BDFB-A70D-4CDD-8687-954A2DF711AA}"/>
              </a:ext>
            </a:extLst>
          </p:cNvPr>
          <p:cNvSpPr/>
          <p:nvPr/>
        </p:nvSpPr>
        <p:spPr>
          <a:xfrm>
            <a:off x="2766157" y="2108674"/>
            <a:ext cx="479067" cy="53537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9B91A41-CD24-4B86-BA8F-DED67C0283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033" y="2418003"/>
            <a:ext cx="243861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403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43958-821B-419E-AE95-7FB0FCA69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088240"/>
            <a:ext cx="5667503" cy="4227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68D17E-A9DF-46D6-BDA9-C3A8E265008B}"/>
              </a:ext>
            </a:extLst>
          </p:cNvPr>
          <p:cNvSpPr txBox="1"/>
          <p:nvPr/>
        </p:nvSpPr>
        <p:spPr>
          <a:xfrm>
            <a:off x="6499412" y="1088240"/>
            <a:ext cx="5109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Main window (file loaded)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983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43958-821B-419E-AE95-7FB0FCA69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088240"/>
            <a:ext cx="5667503" cy="4227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68D17E-A9DF-46D6-BDA9-C3A8E265008B}"/>
              </a:ext>
            </a:extLst>
          </p:cNvPr>
          <p:cNvSpPr txBox="1"/>
          <p:nvPr/>
        </p:nvSpPr>
        <p:spPr>
          <a:xfrm>
            <a:off x="6499412" y="1088240"/>
            <a:ext cx="510988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Main window (file loaded)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File name is shown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245AC48-130D-43DA-B475-07AF0D7CA130}"/>
              </a:ext>
            </a:extLst>
          </p:cNvPr>
          <p:cNvSpPr/>
          <p:nvPr/>
        </p:nvSpPr>
        <p:spPr>
          <a:xfrm>
            <a:off x="3429558" y="1677208"/>
            <a:ext cx="2756105" cy="386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AEC002-258B-474D-AFB2-E7BC25931FDD}"/>
              </a:ext>
            </a:extLst>
          </p:cNvPr>
          <p:cNvSpPr/>
          <p:nvPr/>
        </p:nvSpPr>
        <p:spPr>
          <a:xfrm>
            <a:off x="518160" y="1677207"/>
            <a:ext cx="2756105" cy="38645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4414375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43958-821B-419E-AE95-7FB0FCA69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088240"/>
            <a:ext cx="5667503" cy="4227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68D17E-A9DF-46D6-BDA9-C3A8E265008B}"/>
              </a:ext>
            </a:extLst>
          </p:cNvPr>
          <p:cNvSpPr txBox="1"/>
          <p:nvPr/>
        </p:nvSpPr>
        <p:spPr>
          <a:xfrm>
            <a:off x="6499412" y="1088240"/>
            <a:ext cx="510988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Main window (file loaded)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File name is shown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If the length of the text file is long , a scrollbar will appear.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AEC002-258B-474D-AFB2-E7BC25931FDD}"/>
              </a:ext>
            </a:extLst>
          </p:cNvPr>
          <p:cNvSpPr/>
          <p:nvPr/>
        </p:nvSpPr>
        <p:spPr>
          <a:xfrm>
            <a:off x="2723477" y="1722031"/>
            <a:ext cx="458993" cy="3396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B095499-F158-4CB0-8A27-057B1B7C23BC}"/>
              </a:ext>
            </a:extLst>
          </p:cNvPr>
          <p:cNvSpPr/>
          <p:nvPr/>
        </p:nvSpPr>
        <p:spPr>
          <a:xfrm>
            <a:off x="5762514" y="1757890"/>
            <a:ext cx="458993" cy="339681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111042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CF43958-821B-419E-AE95-7FB0FCA69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088240"/>
            <a:ext cx="5667503" cy="422783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768D17E-A9DF-46D6-BDA9-C3A8E265008B}"/>
              </a:ext>
            </a:extLst>
          </p:cNvPr>
          <p:cNvSpPr txBox="1"/>
          <p:nvPr/>
        </p:nvSpPr>
        <p:spPr>
          <a:xfrm>
            <a:off x="6499412" y="1088240"/>
            <a:ext cx="5109882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Main window (file loaded)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File name is shown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If the length of the text file is long , a scrollbar will appear.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Now , user can compare two files by clicking Refresh button.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5FAEC002-258B-474D-AFB2-E7BC25931FDD}"/>
              </a:ext>
            </a:extLst>
          </p:cNvPr>
          <p:cNvSpPr/>
          <p:nvPr/>
        </p:nvSpPr>
        <p:spPr>
          <a:xfrm>
            <a:off x="5654048" y="1250981"/>
            <a:ext cx="458993" cy="42542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673847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D17E-A9DF-46D6-BDA9-C3A8E265008B}"/>
              </a:ext>
            </a:extLst>
          </p:cNvPr>
          <p:cNvSpPr txBox="1"/>
          <p:nvPr/>
        </p:nvSpPr>
        <p:spPr>
          <a:xfrm>
            <a:off x="6499412" y="1859206"/>
            <a:ext cx="550970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Same parts are colored with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Different or missing parts are colored with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727285-D3D6-4019-AA47-F82E4CD9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088240"/>
            <a:ext cx="5649557" cy="42580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743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D17E-A9DF-46D6-BDA9-C3A8E265008B}"/>
              </a:ext>
            </a:extLst>
          </p:cNvPr>
          <p:cNvSpPr txBox="1"/>
          <p:nvPr/>
        </p:nvSpPr>
        <p:spPr>
          <a:xfrm>
            <a:off x="6499412" y="1859206"/>
            <a:ext cx="5555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Same parts are colored with green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Different or missing parts are colored with 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User can merge files by clicking merge buttons</a:t>
            </a:r>
            <a:endParaRPr lang="ko-KR" altLang="en-US" sz="2000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D727285-D3D6-4019-AA47-F82E4CD9B1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088240"/>
            <a:ext cx="5649557" cy="4258052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6871C50C-4D1C-4F67-AED5-C1999719AC07}"/>
              </a:ext>
            </a:extLst>
          </p:cNvPr>
          <p:cNvSpPr/>
          <p:nvPr/>
        </p:nvSpPr>
        <p:spPr>
          <a:xfrm>
            <a:off x="3027389" y="3106675"/>
            <a:ext cx="558494" cy="694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808409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D17E-A9DF-46D6-BDA9-C3A8E265008B}"/>
              </a:ext>
            </a:extLst>
          </p:cNvPr>
          <p:cNvSpPr txBox="1"/>
          <p:nvPr/>
        </p:nvSpPr>
        <p:spPr>
          <a:xfrm>
            <a:off x="6499412" y="1276499"/>
            <a:ext cx="510988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After clicking </a:t>
            </a:r>
            <a:r>
              <a:rPr lang="en-US" altLang="ko-KR" dirty="0" err="1"/>
              <a:t>RLmerge</a:t>
            </a:r>
            <a:r>
              <a:rPr lang="en-US" altLang="ko-KR" dirty="0"/>
              <a:t> button, you can see that Right to Left merge function is completed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71C50C-4D1C-4F67-AED5-C1999719AC07}"/>
              </a:ext>
            </a:extLst>
          </p:cNvPr>
          <p:cNvSpPr/>
          <p:nvPr/>
        </p:nvSpPr>
        <p:spPr>
          <a:xfrm>
            <a:off x="3027389" y="3106675"/>
            <a:ext cx="558494" cy="694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37F35A-305B-4867-8DED-5F232D0A3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088240"/>
            <a:ext cx="5653667" cy="42457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5EC8E0-D260-4F90-B6FA-181CBEA9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02" y="2851753"/>
            <a:ext cx="4512492" cy="2482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0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768D17E-A9DF-46D6-BDA9-C3A8E265008B}"/>
              </a:ext>
            </a:extLst>
          </p:cNvPr>
          <p:cNvSpPr txBox="1"/>
          <p:nvPr/>
        </p:nvSpPr>
        <p:spPr>
          <a:xfrm>
            <a:off x="6499412" y="1276499"/>
            <a:ext cx="51098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After clicking </a:t>
            </a:r>
            <a:r>
              <a:rPr lang="en-US" altLang="ko-KR" dirty="0" err="1"/>
              <a:t>RLmerge</a:t>
            </a:r>
            <a:r>
              <a:rPr lang="en-US" altLang="ko-KR" dirty="0"/>
              <a:t> button, you can see that Right to Left merge function is completed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User can save the files by clicking Save button.</a:t>
            </a:r>
            <a:endParaRPr lang="ko-KR" altLang="en-US" dirty="0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871C50C-4D1C-4F67-AED5-C1999719AC07}"/>
              </a:ext>
            </a:extLst>
          </p:cNvPr>
          <p:cNvSpPr/>
          <p:nvPr/>
        </p:nvSpPr>
        <p:spPr>
          <a:xfrm>
            <a:off x="3027389" y="3106675"/>
            <a:ext cx="558494" cy="69436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137F35A-305B-4867-8DED-5F232D0A3F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088240"/>
            <a:ext cx="5653667" cy="424576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65EC8E0-D260-4F90-B6FA-181CBEA921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6802" y="2851753"/>
            <a:ext cx="4512492" cy="248224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4357879-F82E-4098-A6AE-9507BAE39530}"/>
              </a:ext>
            </a:extLst>
          </p:cNvPr>
          <p:cNvSpPr/>
          <p:nvPr/>
        </p:nvSpPr>
        <p:spPr>
          <a:xfrm>
            <a:off x="5403036" y="1276499"/>
            <a:ext cx="415058" cy="44510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739248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0580" y="434340"/>
            <a:ext cx="9601200" cy="838200"/>
          </a:xfrm>
        </p:spPr>
        <p:txBody>
          <a:bodyPr rtlCol="0"/>
          <a:lstStyle/>
          <a:p>
            <a:pPr rtl="0"/>
            <a:r>
              <a:rPr lang="ko-KR" altLang="en-US" sz="4400" dirty="0">
                <a:latin typeface="Cambria" panose="02040503050406030204" pitchFamily="18" charset="0"/>
                <a:sym typeface="Cambria" panose="02040503050406030204" pitchFamily="18" charset="0"/>
              </a:rPr>
              <a:t>목차</a:t>
            </a:r>
            <a:r>
              <a:rPr lang="ko-KR" altLang="en-US" dirty="0"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endParaRPr lang="ko-KR" altLang="en-US" dirty="0">
              <a:latin typeface="Cambria" panose="02040503050406030204" pitchFamily="18" charset="0"/>
              <a:ea typeface="바탕" panose="02030600000101010101" pitchFamily="18" charset="-127"/>
              <a:sym typeface="Cambria" panose="02040503050406030204" pitchFamily="18" charset="0"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590800" y="1885146"/>
            <a:ext cx="9601200" cy="4114800"/>
          </a:xfrm>
        </p:spPr>
        <p:txBody>
          <a:bodyPr rtlCol="0">
            <a:normAutofit lnSpcReduction="10000"/>
          </a:bodyPr>
          <a:lstStyle/>
          <a:p>
            <a:pPr rtl="0"/>
            <a:r>
              <a:rPr lang="en-US" altLang="ko-KR" sz="2800" dirty="0">
                <a:latin typeface="Cambria" panose="02040503050406030204" pitchFamily="18" charset="0"/>
                <a:sym typeface="Cambria" panose="02040503050406030204" pitchFamily="18" charset="0"/>
              </a:rPr>
              <a:t>About</a:t>
            </a:r>
            <a:r>
              <a:rPr lang="ko-KR" altLang="en-US" sz="2800" dirty="0">
                <a:latin typeface="Cambria" panose="02040503050406030204" pitchFamily="18" charset="0"/>
                <a:sym typeface="Cambria" panose="02040503050406030204" pitchFamily="18" charset="0"/>
              </a:rPr>
              <a:t> </a:t>
            </a:r>
            <a:r>
              <a:rPr lang="en-US" altLang="ko-KR" sz="2800" dirty="0" err="1">
                <a:latin typeface="Cambria" panose="02040503050406030204" pitchFamily="18" charset="0"/>
                <a:sym typeface="Cambria" panose="02040503050406030204" pitchFamily="18" charset="0"/>
              </a:rPr>
              <a:t>Simplemerge</a:t>
            </a:r>
            <a:endParaRPr lang="en-US" altLang="ko-KR" sz="2800" dirty="0">
              <a:latin typeface="Cambria" panose="02040503050406030204" pitchFamily="18" charset="0"/>
              <a:sym typeface="Cambria" panose="02040503050406030204" pitchFamily="18" charset="0"/>
            </a:endParaRPr>
          </a:p>
          <a:p>
            <a:pPr rtl="0"/>
            <a:endParaRPr lang="en-US" altLang="ko-KR" sz="2800" dirty="0">
              <a:latin typeface="Cambria" panose="02040503050406030204" pitchFamily="18" charset="0"/>
              <a:ea typeface="바탕" panose="02030600000101010101" pitchFamily="18" charset="-127"/>
              <a:sym typeface="Cambria" panose="02040503050406030204" pitchFamily="18" charset="0"/>
            </a:endParaRPr>
          </a:p>
          <a:p>
            <a:pPr rtl="0"/>
            <a:r>
              <a:rPr lang="en-US" altLang="ko-KR" sz="2800" dirty="0">
                <a:latin typeface="Cambria" panose="02040503050406030204" pitchFamily="18" charset="0"/>
                <a:sym typeface="Cambria" panose="02040503050406030204" pitchFamily="18" charset="0"/>
              </a:rPr>
              <a:t>How to use the program</a:t>
            </a:r>
          </a:p>
          <a:p>
            <a:pPr rtl="0"/>
            <a:endParaRPr lang="en-US" altLang="ko-KR" sz="2800" dirty="0">
              <a:latin typeface="Cambria" panose="02040503050406030204" pitchFamily="18" charset="0"/>
              <a:ea typeface="바탕" panose="02030600000101010101" pitchFamily="18" charset="-127"/>
              <a:sym typeface="Cambria" panose="02040503050406030204" pitchFamily="18" charset="0"/>
            </a:endParaRPr>
          </a:p>
          <a:p>
            <a:pPr rtl="0"/>
            <a:r>
              <a:rPr lang="en-US" altLang="ko-KR" sz="2800" dirty="0">
                <a:latin typeface="Cambria" panose="02040503050406030204" pitchFamily="18" charset="0"/>
                <a:sym typeface="Cambria" panose="02040503050406030204" pitchFamily="18" charset="0"/>
              </a:rPr>
              <a:t>Project progress history</a:t>
            </a:r>
          </a:p>
          <a:p>
            <a:pPr rtl="0"/>
            <a:endParaRPr lang="en-US" altLang="ko-KR" sz="2800" dirty="0">
              <a:latin typeface="Cambria" panose="02040503050406030204" pitchFamily="18" charset="0"/>
              <a:ea typeface="바탕" panose="02030600000101010101" pitchFamily="18" charset="-127"/>
              <a:sym typeface="Cambria" panose="02040503050406030204" pitchFamily="18" charset="0"/>
            </a:endParaRPr>
          </a:p>
          <a:p>
            <a:pPr rtl="0"/>
            <a:r>
              <a:rPr lang="en-US" altLang="ko-KR" sz="2800" dirty="0">
                <a:latin typeface="Cambria" panose="02040503050406030204" pitchFamily="18" charset="0"/>
                <a:sym typeface="Cambria" panose="02040503050406030204" pitchFamily="18" charset="0"/>
              </a:rPr>
              <a:t>Q&amp;A</a:t>
            </a:r>
            <a:endParaRPr lang="ko-KR" altLang="en-US" sz="2800" dirty="0">
              <a:latin typeface="Cambria" panose="02040503050406030204" pitchFamily="18" charset="0"/>
              <a:ea typeface="바탕" panose="02030600000101010101" pitchFamily="18" charset="-127"/>
              <a:sym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4620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7AACF3-FF9A-42E5-B242-EBED6316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913153"/>
            <a:ext cx="2628900" cy="1466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F4326E-5F7C-489E-AB01-10D780AC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67828"/>
            <a:ext cx="5010150" cy="3371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E0D665-893D-4747-B990-B3B3AD7D8C42}"/>
              </a:ext>
            </a:extLst>
          </p:cNvPr>
          <p:cNvSpPr txBox="1"/>
          <p:nvPr/>
        </p:nvSpPr>
        <p:spPr>
          <a:xfrm>
            <a:off x="6355977" y="2590802"/>
            <a:ext cx="5477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User can choose file to save.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User can overwrite the file or create a new file.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71280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7AACF3-FF9A-42E5-B242-EBED6316C5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913153"/>
            <a:ext cx="2628900" cy="14668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0F4326E-5F7C-489E-AB01-10D780AC22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160" y="2567828"/>
            <a:ext cx="5010150" cy="33718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7E0D665-893D-4747-B990-B3B3AD7D8C42}"/>
              </a:ext>
            </a:extLst>
          </p:cNvPr>
          <p:cNvSpPr txBox="1"/>
          <p:nvPr/>
        </p:nvSpPr>
        <p:spPr>
          <a:xfrm>
            <a:off x="6355977" y="2590802"/>
            <a:ext cx="54774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User can choose file to save.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User can overwrite the file or create a new file.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AD381E0-C7A8-4268-8CF6-DB47D68858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5977" y="4766096"/>
            <a:ext cx="2354784" cy="1173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694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Project progress history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FD59B32-DF56-485B-9D79-18EBC80BF27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3398520"/>
            <a:ext cx="3373120" cy="252984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9825C57-DA5A-4D7C-AA1A-2316362F5C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720" y="3398520"/>
            <a:ext cx="3373120" cy="252984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E998356B-8C61-4281-82D1-23ACEC50E66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6720" y="3398520"/>
            <a:ext cx="3373120" cy="252984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9D9ACEA-0700-4640-9BE0-A8D3BA474365}"/>
              </a:ext>
            </a:extLst>
          </p:cNvPr>
          <p:cNvSpPr txBox="1"/>
          <p:nvPr/>
        </p:nvSpPr>
        <p:spPr>
          <a:xfrm>
            <a:off x="518160" y="1386840"/>
            <a:ext cx="106680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Several</a:t>
            </a:r>
            <a:r>
              <a:rPr lang="ko-KR" altLang="en-US" sz="2800" dirty="0"/>
              <a:t> </a:t>
            </a:r>
            <a:r>
              <a:rPr lang="en-US" altLang="ko-KR" sz="2800" dirty="0"/>
              <a:t>Phases</a:t>
            </a:r>
            <a:r>
              <a:rPr lang="ko-KR" altLang="en-US" sz="2800" dirty="0"/>
              <a:t> </a:t>
            </a:r>
            <a:r>
              <a:rPr lang="en-US" altLang="ko-KR" sz="2800" dirty="0"/>
              <a:t>&amp;</a:t>
            </a:r>
            <a:r>
              <a:rPr lang="ko-KR" altLang="en-US" sz="2800" dirty="0"/>
              <a:t> </a:t>
            </a:r>
            <a:r>
              <a:rPr lang="en-US" altLang="ko-KR" sz="2800" dirty="0"/>
              <a:t>Several iterations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800" dirty="0"/>
              <a:t>1~2 meetings per each week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920874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36005" y="2584558"/>
            <a:ext cx="9601200" cy="1143000"/>
          </a:xfrm>
        </p:spPr>
        <p:txBody>
          <a:bodyPr>
            <a:normAutofit/>
          </a:bodyPr>
          <a:lstStyle/>
          <a:p>
            <a:r>
              <a:rPr lang="en-US" altLang="ko-KR" sz="6000" dirty="0"/>
              <a:t>Q</a:t>
            </a:r>
            <a:r>
              <a:rPr lang="ko-KR" altLang="en-US" sz="6000" dirty="0"/>
              <a:t> </a:t>
            </a:r>
            <a:r>
              <a:rPr lang="en-US" altLang="ko-KR" sz="6000" dirty="0"/>
              <a:t>&amp;</a:t>
            </a:r>
            <a:r>
              <a:rPr lang="ko-KR" altLang="en-US" sz="6000" dirty="0"/>
              <a:t> </a:t>
            </a:r>
            <a:r>
              <a:rPr lang="en-US" altLang="ko-KR" sz="6000" dirty="0"/>
              <a:t>A</a:t>
            </a:r>
            <a:endParaRPr lang="ko-KR" altLang="en-US" sz="6000" dirty="0"/>
          </a:p>
        </p:txBody>
      </p:sp>
    </p:spTree>
    <p:extLst>
      <p:ext uri="{BB962C8B-B14F-4D97-AF65-F5344CB8AC3E}">
        <p14:creationId xmlns:p14="http://schemas.microsoft.com/office/powerpoint/2010/main" val="2085129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76200"/>
            <a:ext cx="9601200" cy="1143000"/>
          </a:xfrm>
        </p:spPr>
        <p:txBody>
          <a:bodyPr/>
          <a:lstStyle/>
          <a:p>
            <a:r>
              <a:rPr lang="en-US" altLang="ko-KR" dirty="0"/>
              <a:t>     </a:t>
            </a:r>
            <a:r>
              <a:rPr lang="en-US" altLang="ko-KR" sz="4400" dirty="0" err="1"/>
              <a:t>Simplemerge</a:t>
            </a:r>
            <a:r>
              <a:rPr lang="en-US" altLang="ko-KR" sz="4400" dirty="0"/>
              <a:t> </a:t>
            </a:r>
            <a:r>
              <a:rPr lang="en-US" altLang="ko-KR" dirty="0"/>
              <a:t>  </a:t>
            </a:r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2E05BAAD-EF6D-438F-BD9F-B30ED09024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40" y="617989"/>
            <a:ext cx="601211" cy="601211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C5A97BA-726A-4EF7-8805-197B39AB35FD}"/>
              </a:ext>
            </a:extLst>
          </p:cNvPr>
          <p:cNvSpPr txBox="1"/>
          <p:nvPr/>
        </p:nvSpPr>
        <p:spPr>
          <a:xfrm>
            <a:off x="1295400" y="1963024"/>
            <a:ext cx="10024845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Java version </a:t>
            </a:r>
            <a:r>
              <a:rPr lang="en-US" altLang="ko-KR" sz="2400" dirty="0" err="1"/>
              <a:t>Winmerge</a:t>
            </a: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Provide similar functions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Target platform : Window operating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Apply Object-oriented design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Apply MVC model pattern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83542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74802"/>
            <a:ext cx="9601200" cy="1143000"/>
          </a:xfrm>
        </p:spPr>
        <p:txBody>
          <a:bodyPr/>
          <a:lstStyle/>
          <a:p>
            <a:r>
              <a:rPr lang="en-US" altLang="ko-KR" dirty="0"/>
              <a:t>Object-oriented design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61BF169-80E1-401D-86AE-F4D03E2C2DE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112520" y="1312545"/>
            <a:ext cx="6696075" cy="1638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ADE0475-519F-4901-9D90-EACE4E13E1A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112520" y="3044190"/>
            <a:ext cx="6696075" cy="94869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C472AD5-26B4-4F1B-BE18-C45A797C0EFF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2520" y="4086225"/>
            <a:ext cx="6696075" cy="16668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3932A26-4041-4C1C-9BB9-6CA3D1B36BFE}"/>
              </a:ext>
            </a:extLst>
          </p:cNvPr>
          <p:cNvSpPr txBox="1"/>
          <p:nvPr/>
        </p:nvSpPr>
        <p:spPr>
          <a:xfrm>
            <a:off x="8077200" y="1653540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Encapsulation</a:t>
            </a:r>
            <a:endParaRPr lang="ko-KR" altLang="en-US" sz="2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808CDDE-09E7-4BCE-AB5F-6146BC00CFA2}"/>
              </a:ext>
            </a:extLst>
          </p:cNvPr>
          <p:cNvSpPr txBox="1"/>
          <p:nvPr/>
        </p:nvSpPr>
        <p:spPr>
          <a:xfrm>
            <a:off x="8077200" y="3333869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Inheritance</a:t>
            </a:r>
            <a:endParaRPr lang="ko-KR" altLang="en-US" sz="2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14674C4-40C7-4C51-BA42-1830CBEDA012}"/>
              </a:ext>
            </a:extLst>
          </p:cNvPr>
          <p:cNvSpPr txBox="1"/>
          <p:nvPr/>
        </p:nvSpPr>
        <p:spPr>
          <a:xfrm>
            <a:off x="8077200" y="4734996"/>
            <a:ext cx="21945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Polymorphism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489439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74802"/>
            <a:ext cx="9601200" cy="1143000"/>
          </a:xfrm>
        </p:spPr>
        <p:txBody>
          <a:bodyPr/>
          <a:lstStyle/>
          <a:p>
            <a:r>
              <a:rPr lang="en-US" altLang="ko-KR" dirty="0"/>
              <a:t>MVC model pattern</a:t>
            </a:r>
            <a:endParaRPr lang="ko-KR" altLang="en-US" dirty="0"/>
          </a:p>
        </p:txBody>
      </p:sp>
      <p:sp>
        <p:nvSpPr>
          <p:cNvPr id="3" name="AutoShape 2" descr="mvc model patternì ëí ì´ë¯¸ì§ ê²ìê²°ê³¼">
            <a:extLst>
              <a:ext uri="{FF2B5EF4-FFF2-40B4-BE49-F238E27FC236}">
                <a16:creationId xmlns:a16="http://schemas.microsoft.com/office/drawing/2014/main" id="{71A32324-5F7F-43AB-BF39-748307F7BA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028" name="Picture 4" descr="mvc model patternì ëí ì´ë¯¸ì§ ê²ìê²°ê³¼">
            <a:extLst>
              <a:ext uri="{FF2B5EF4-FFF2-40B4-BE49-F238E27FC236}">
                <a16:creationId xmlns:a16="http://schemas.microsoft.com/office/drawing/2014/main" id="{19F9C7E3-513B-4C20-BAEC-ADEFD2F7E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9216" y="1208933"/>
            <a:ext cx="4589930" cy="27338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82D501E0-7753-48C9-8FE0-727348DE718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4275" y="1208932"/>
            <a:ext cx="3921853" cy="27338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EBCAD37-20C0-4225-9B8E-E4399D53A931}"/>
              </a:ext>
            </a:extLst>
          </p:cNvPr>
          <p:cNvSpPr txBox="1"/>
          <p:nvPr/>
        </p:nvSpPr>
        <p:spPr>
          <a:xfrm>
            <a:off x="2267544" y="4673899"/>
            <a:ext cx="792801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Divide program into three parts : Model , View, Controller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/>
              <a:t>Each part has different role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712834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74802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3" name="AutoShape 2" descr="mvc model patternì ëí ì´ë¯¸ì§ ê²ìê²°ê³¼">
            <a:extLst>
              <a:ext uri="{FF2B5EF4-FFF2-40B4-BE49-F238E27FC236}">
                <a16:creationId xmlns:a16="http://schemas.microsoft.com/office/drawing/2014/main" id="{71A32324-5F7F-43AB-BF39-748307F7BA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F30D45-FAEC-4035-803E-BF3D28703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291905"/>
            <a:ext cx="5303606" cy="4110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4011F1-A561-4CC0-A7E0-DC34832F9018}"/>
              </a:ext>
            </a:extLst>
          </p:cNvPr>
          <p:cNvSpPr txBox="1"/>
          <p:nvPr/>
        </p:nvSpPr>
        <p:spPr>
          <a:xfrm>
            <a:off x="5943600" y="1291905"/>
            <a:ext cx="5633207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Main window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pPr lvl="1"/>
            <a:endParaRPr lang="en-US" altLang="ko-KR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Pop up when user starts the program</a:t>
            </a:r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pPr lvl="1"/>
            <a:endParaRPr lang="en-US" altLang="ko-KR" sz="2000" dirty="0"/>
          </a:p>
          <a:p>
            <a:endParaRPr lang="en-US" altLang="ko-KR" sz="2000" dirty="0"/>
          </a:p>
          <a:p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49009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74802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3" name="AutoShape 2" descr="mvc model patternì ëí ì´ë¯¸ì§ ê²ìê²°ê³¼">
            <a:extLst>
              <a:ext uri="{FF2B5EF4-FFF2-40B4-BE49-F238E27FC236}">
                <a16:creationId xmlns:a16="http://schemas.microsoft.com/office/drawing/2014/main" id="{71A32324-5F7F-43AB-BF39-748307F7BA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9F30D45-FAEC-4035-803E-BF3D28703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" y="1291905"/>
            <a:ext cx="5303606" cy="411060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4011F1-A561-4CC0-A7E0-DC34832F9018}"/>
              </a:ext>
            </a:extLst>
          </p:cNvPr>
          <p:cNvSpPr txBox="1"/>
          <p:nvPr/>
        </p:nvSpPr>
        <p:spPr>
          <a:xfrm>
            <a:off x="5943600" y="1291905"/>
            <a:ext cx="5633207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BUTTONS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en-US" altLang="ko-KR" dirty="0"/>
              <a:t> Edit Button : Enter edit mode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Load Button : Load text files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lvl="1"/>
            <a:r>
              <a:rPr lang="en-US" altLang="ko-KR" dirty="0"/>
              <a:t> Save Button : Save text files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Refresh Button : Compare two text files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en-US" altLang="ko-KR" dirty="0" err="1"/>
              <a:t>LRmerge</a:t>
            </a:r>
            <a:r>
              <a:rPr lang="en-US" altLang="ko-KR" dirty="0"/>
              <a:t> Button : Merge left file to right file</a:t>
            </a:r>
          </a:p>
          <a:p>
            <a:pPr lvl="1"/>
            <a:endParaRPr lang="en-US" altLang="ko-KR" dirty="0"/>
          </a:p>
          <a:p>
            <a:pPr lvl="1"/>
            <a:r>
              <a:rPr lang="en-US" altLang="ko-KR" dirty="0"/>
              <a:t> </a:t>
            </a:r>
            <a:r>
              <a:rPr lang="en-US" altLang="ko-KR" dirty="0" err="1"/>
              <a:t>RLmerge</a:t>
            </a:r>
            <a:r>
              <a:rPr lang="en-US" altLang="ko-KR" dirty="0"/>
              <a:t> Button : Merge right file to left file</a:t>
            </a:r>
          </a:p>
          <a:p>
            <a:pPr lvl="1"/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0746E269-1E60-412B-9268-F2ACF002CB13}"/>
              </a:ext>
            </a:extLst>
          </p:cNvPr>
          <p:cNvSpPr/>
          <p:nvPr/>
        </p:nvSpPr>
        <p:spPr>
          <a:xfrm>
            <a:off x="4530055" y="1291905"/>
            <a:ext cx="1291711" cy="67950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64395B3B-3D95-4221-9522-F928154BD2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8" y="2162322"/>
            <a:ext cx="243861" cy="243861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F6EB462-FA81-4EC8-8DC8-34880EF00F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2719295"/>
            <a:ext cx="243861" cy="243861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8AE1057C-A459-4004-922E-386CD36BF9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3277973"/>
            <a:ext cx="243861" cy="243861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09ED5E-A077-40AE-BA82-4ABAFAFA74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9" y="3835278"/>
            <a:ext cx="243861" cy="243861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D58EADA6-F1D8-422C-9C48-5F266BA24DD0}"/>
              </a:ext>
            </a:extLst>
          </p:cNvPr>
          <p:cNvSpPr/>
          <p:nvPr/>
        </p:nvSpPr>
        <p:spPr>
          <a:xfrm>
            <a:off x="2802015" y="3276599"/>
            <a:ext cx="694222" cy="721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D5C04033-CE41-4C98-B1EE-CBA3A417978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7" y="4946318"/>
            <a:ext cx="243861" cy="243861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AB956EB5-3008-44AF-A60B-819896A4A8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8396" y="4390546"/>
            <a:ext cx="243861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7651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3" name="AutoShape 2" descr="mvc model patternì ëí ì´ë¯¸ì§ ê²ìê²°ê³¼">
            <a:extLst>
              <a:ext uri="{FF2B5EF4-FFF2-40B4-BE49-F238E27FC236}">
                <a16:creationId xmlns:a16="http://schemas.microsoft.com/office/drawing/2014/main" id="{71A32324-5F7F-43AB-BF39-748307F7BA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8C0C66-02FE-429A-A928-B109CF9B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055339"/>
            <a:ext cx="4833769" cy="1423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7737D2-B4C4-4364-915D-B137D945D936}"/>
              </a:ext>
            </a:extLst>
          </p:cNvPr>
          <p:cNvSpPr txBox="1"/>
          <p:nvPr/>
        </p:nvSpPr>
        <p:spPr>
          <a:xfrm>
            <a:off x="5728447" y="1055339"/>
            <a:ext cx="58360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Pop up when user clicks load button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17576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EE278-A91D-4BAE-8586-B3824D8F89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8160" y="-352707"/>
            <a:ext cx="9601200" cy="1143000"/>
          </a:xfrm>
        </p:spPr>
        <p:txBody>
          <a:bodyPr/>
          <a:lstStyle/>
          <a:p>
            <a:r>
              <a:rPr lang="en-US" altLang="ko-KR" dirty="0"/>
              <a:t>How to use</a:t>
            </a:r>
            <a:endParaRPr lang="ko-KR" altLang="en-US" dirty="0"/>
          </a:p>
        </p:txBody>
      </p:sp>
      <p:sp>
        <p:nvSpPr>
          <p:cNvPr id="3" name="AutoShape 2" descr="mvc model patternì ëí ì´ë¯¸ì§ ê²ìê²°ê³¼">
            <a:extLst>
              <a:ext uri="{FF2B5EF4-FFF2-40B4-BE49-F238E27FC236}">
                <a16:creationId xmlns:a16="http://schemas.microsoft.com/office/drawing/2014/main" id="{71A32324-5F7F-43AB-BF39-748307F7BAF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08C0C66-02FE-429A-A928-B109CF9B2C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160" y="1055339"/>
            <a:ext cx="4833769" cy="142364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77737D2-B4C4-4364-915D-B137D945D936}"/>
              </a:ext>
            </a:extLst>
          </p:cNvPr>
          <p:cNvSpPr txBox="1"/>
          <p:nvPr/>
        </p:nvSpPr>
        <p:spPr>
          <a:xfrm>
            <a:off x="5728447" y="1055339"/>
            <a:ext cx="583602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000" dirty="0"/>
              <a:t>Pop up when user clicks load button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dirty="0"/>
          </a:p>
          <a:p>
            <a:r>
              <a:rPr lang="en-US" altLang="ko-KR" sz="2000" dirty="0"/>
              <a:t>       Find Button : Search text files</a:t>
            </a:r>
            <a:endParaRPr lang="ko-KR" altLang="en-US" sz="2000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F245AC48-130D-43DA-B475-07AF0D7CA130}"/>
              </a:ext>
            </a:extLst>
          </p:cNvPr>
          <p:cNvSpPr/>
          <p:nvPr/>
        </p:nvSpPr>
        <p:spPr>
          <a:xfrm>
            <a:off x="4845966" y="1406331"/>
            <a:ext cx="694222" cy="721659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rgbClr val="FF0000"/>
              </a:solidFill>
              <a:highlight>
                <a:srgbClr val="FF0000"/>
              </a:highlight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69A70E2-EBF0-4276-8AD6-BC425133A8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1104" y="1689717"/>
            <a:ext cx="243861" cy="243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651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빨간색 선 비즈니스 16x9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15459269_TF03031023.potx" id="{9A7870C6-2E4F-46A1-8361-93560CA65CC7}" vid="{C6F7D9E5-AB92-4170-AAF2-473494B1D6E5}"/>
    </a:ext>
  </a:extLst>
</a:theme>
</file>

<file path=ppt/theme/theme2.xml><?xml version="1.0" encoding="utf-8"?>
<a:theme xmlns:a="http://schemas.openxmlformats.org/drawingml/2006/main" name="Office 테마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RedLineBusiness_16x9">
      <a:dk1>
        <a:srgbClr val="514A40"/>
      </a:dk1>
      <a:lt1>
        <a:sysClr val="window" lastClr="FFFFFF"/>
      </a:lt1>
      <a:dk2>
        <a:srgbClr val="000000"/>
      </a:dk2>
      <a:lt2>
        <a:srgbClr val="F9F7F3"/>
      </a:lt2>
      <a:accent1>
        <a:srgbClr val="A85229"/>
      </a:accent1>
      <a:accent2>
        <a:srgbClr val="98916E"/>
      </a:accent2>
      <a:accent3>
        <a:srgbClr val="C9A645"/>
      </a:accent3>
      <a:accent4>
        <a:srgbClr val="76A7B2"/>
      </a:accent4>
      <a:accent5>
        <a:srgbClr val="82A670"/>
      </a:accent5>
      <a:accent6>
        <a:srgbClr val="896170"/>
      </a:accent6>
      <a:hlink>
        <a:srgbClr val="A85229"/>
      </a:hlink>
      <a:folHlink>
        <a:srgbClr val="98916E"/>
      </a:folHlink>
    </a:clrScheme>
    <a:fontScheme name="Cambria">
      <a:maj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mbria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57000"/>
                <a:satMod val="101000"/>
              </a:schemeClr>
            </a:gs>
            <a:gs pos="50000">
              <a:schemeClr val="phClr">
                <a:lumMod val="137000"/>
                <a:satMod val="103000"/>
              </a:schemeClr>
            </a:gs>
            <a:gs pos="100000">
              <a:schemeClr val="phClr">
                <a:lumMod val="115000"/>
                <a:satMod val="109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18000"/>
              </a:schemeClr>
            </a:gs>
            <a:gs pos="50000">
              <a:schemeClr val="phClr">
                <a:satMod val="89000"/>
                <a:lumMod val="91000"/>
              </a:schemeClr>
            </a:gs>
            <a:gs pos="100000">
              <a:schemeClr val="phClr">
                <a:lumMod val="6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satMod val="100000"/>
                <a:shade val="0"/>
              </a:schemeClr>
            </a:gs>
            <a:gs pos="0">
              <a:scrgbClr r="0" g="0" b="0"/>
            </a:gs>
            <a:gs pos="100000">
              <a:schemeClr val="phClr">
                <a:shade val="100000"/>
                <a:sat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비즈니스 빨간색 선 프레젠테이션(와이드스크린)</Template>
  <TotalTime>289</TotalTime>
  <Words>443</Words>
  <Application>Microsoft Office PowerPoint</Application>
  <PresentationFormat>와이드스크린</PresentationFormat>
  <Paragraphs>146</Paragraphs>
  <Slides>23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HY중고딕</vt:lpstr>
      <vt:lpstr>바탕</vt:lpstr>
      <vt:lpstr>Arial</vt:lpstr>
      <vt:lpstr>Cambria</vt:lpstr>
      <vt:lpstr>빨간색 선 비즈니스 16x9</vt:lpstr>
      <vt:lpstr>Software Enginerring    Simplemerge</vt:lpstr>
      <vt:lpstr>목차 </vt:lpstr>
      <vt:lpstr>     Simplemerge   </vt:lpstr>
      <vt:lpstr>Object-oriented design</vt:lpstr>
      <vt:lpstr>MVC model pattern</vt:lpstr>
      <vt:lpstr>How to use</vt:lpstr>
      <vt:lpstr>How to use</vt:lpstr>
      <vt:lpstr>How to use</vt:lpstr>
      <vt:lpstr>How to use</vt:lpstr>
      <vt:lpstr>How to use</vt:lpstr>
      <vt:lpstr>How to use</vt:lpstr>
      <vt:lpstr>How to use</vt:lpstr>
      <vt:lpstr>How to use</vt:lpstr>
      <vt:lpstr>How to use</vt:lpstr>
      <vt:lpstr>How to use</vt:lpstr>
      <vt:lpstr>How to use</vt:lpstr>
      <vt:lpstr>How to use</vt:lpstr>
      <vt:lpstr>How to use</vt:lpstr>
      <vt:lpstr>How to use</vt:lpstr>
      <vt:lpstr>How to use</vt:lpstr>
      <vt:lpstr>How to use</vt:lpstr>
      <vt:lpstr>Project progress history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Enginerring  Simplemerge</dc:title>
  <dc:creator>HJ</dc:creator>
  <cp:lastModifiedBy>HJ</cp:lastModifiedBy>
  <cp:revision>39</cp:revision>
  <dcterms:created xsi:type="dcterms:W3CDTF">2018-06-08T07:10:09Z</dcterms:created>
  <dcterms:modified xsi:type="dcterms:W3CDTF">2018-06-09T02:40:56Z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0x010100AA3F7D94069FF64A86F7DFF56D60E3BE</vt:lpwstr>
  </property>
</Properties>
</file>